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ADE2D6-695E-2266-6086-441BF56330AF}" v="149" dt="2025-05-05T02:17:54.5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99"/>
    <p:restoredTop sz="95748"/>
  </p:normalViewPr>
  <p:slideViewPr>
    <p:cSldViewPr snapToGrid="0" snapToObjects="1">
      <p:cViewPr varScale="1">
        <p:scale>
          <a:sx n="105" d="100"/>
          <a:sy n="105" d="100"/>
        </p:scale>
        <p:origin x="220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3BAE01-5172-6140-ABA5-71302CF104AB}" type="datetimeFigureOut">
              <a:rPr lang="en-US" smtClean="0"/>
              <a:t>5/10/25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2FF070-7705-1F4B-B70E-24487F82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46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our presentation on ‘Improving Chess Strategies Using AI – Yamini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2FF070-7705-1F4B-B70E-24487F8288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64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3491" y="796631"/>
            <a:ext cx="6251304" cy="2700706"/>
          </a:xfrm>
        </p:spPr>
        <p:txBody>
          <a:bodyPr bIns="0"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3491" y="3497337"/>
            <a:ext cx="6251304" cy="1011489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3490" y="329308"/>
            <a:ext cx="3719283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7760" y="798973"/>
            <a:ext cx="802005" cy="503578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18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43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2373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2" y="798974"/>
            <a:ext cx="4985762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92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61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2" y="1756130"/>
            <a:ext cx="6251302" cy="1952270"/>
          </a:xfrm>
        </p:spPr>
        <p:txBody>
          <a:bodyPr anchor="b"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4318" y="3708400"/>
            <a:ext cx="6251302" cy="1110725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01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25130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1" y="2013936"/>
            <a:ext cx="2965632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9162" y="2013936"/>
            <a:ext cx="2965424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58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2513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2965631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2965631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9270" y="2023004"/>
            <a:ext cx="2965523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9270" y="2821491"/>
            <a:ext cx="2965523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50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47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57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406519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506719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1501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793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96501" y="482171"/>
            <a:ext cx="3511387" cy="5149101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9" y="1129513"/>
            <a:ext cx="308049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 defTabSz="914400">
              <a:spcBef>
                <a:spcPts val="1800"/>
              </a:spcBef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07607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082905" cy="320123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082083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1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622291"/>
            <a:ext cx="9144000" cy="251227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" b="-2769"/>
          <a:stretch/>
        </p:blipFill>
        <p:spPr>
          <a:xfrm>
            <a:off x="0" y="6135624"/>
            <a:ext cx="9144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251303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25130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2650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3719283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4768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3778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130B326A-C054-4820-AFCA-FCB009ABC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9144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E265DFC7-1B2A-4A32-9C43-C48EA6FF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9144000" cy="742950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53B328C-A402-44DE-AABB-9BFBB6617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052F9-8A4C-4A21-36A2-CC4B75FFD2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grayscl/>
          </a:blip>
          <a:srcRect t="3" r="-2" b="24994"/>
          <a:stretch/>
        </p:blipFill>
        <p:spPr>
          <a:xfrm>
            <a:off x="228" y="10"/>
            <a:ext cx="9143772" cy="6857990"/>
          </a:xfrm>
          <a:prstGeom prst="rect">
            <a:avLst/>
          </a:prstGeom>
        </p:spPr>
      </p:pic>
      <p:sp>
        <p:nvSpPr>
          <p:cNvPr id="83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4225" y="443732"/>
            <a:ext cx="608265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5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2477" y="540921"/>
            <a:ext cx="37304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9144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3E365D-09B4-65A9-0807-87542EBF4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845" y="1235873"/>
            <a:ext cx="2871621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600" dirty="0"/>
              <a:t>Improving Chess Strategies Using AI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2DFBB80F-A176-01E2-F1BC-A5251E6ABDDA}"/>
              </a:ext>
            </a:extLst>
          </p:cNvPr>
          <p:cNvSpPr txBox="1">
            <a:spLocks/>
          </p:cNvSpPr>
          <p:nvPr/>
        </p:nvSpPr>
        <p:spPr>
          <a:xfrm>
            <a:off x="3634305" y="1460267"/>
            <a:ext cx="4563818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 defTabSz="914400">
              <a:lnSpc>
                <a:spcPct val="12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Anand Gopi Sai Krishna </a:t>
            </a:r>
          </a:p>
          <a:p>
            <a:pPr indent="-228600" algn="l" defTabSz="914400">
              <a:lnSpc>
                <a:spcPct val="12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YaminiPoojitha</a:t>
            </a:r>
            <a:endParaRPr lang="en-US" sz="2400" dirty="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12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Aabdhul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Kamour</a:t>
            </a:r>
            <a:endParaRPr lang="en-US" sz="2400" dirty="0">
              <a:solidFill>
                <a:schemeClr val="tx1"/>
              </a:solidFill>
            </a:endParaRPr>
          </a:p>
          <a:p>
            <a:pPr indent="-228600" algn="l" defTabSz="914400">
              <a:lnSpc>
                <a:spcPct val="12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421" y="6007878"/>
            <a:ext cx="2625537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717" y="689501"/>
            <a:ext cx="3981702" cy="833575"/>
          </a:xfrm>
        </p:spPr>
        <p:txBody>
          <a:bodyPr>
            <a:normAutofit fontScale="90000"/>
          </a:bodyPr>
          <a:lstStyle/>
          <a:p>
            <a:r>
              <a:rPr lang="en-US" dirty="0"/>
              <a:t>Re-SEARCH QUESTION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8987F-5712-28CB-6F58-7EEEE2740D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40" r="6262"/>
          <a:stretch/>
        </p:blipFill>
        <p:spPr>
          <a:xfrm>
            <a:off x="847521" y="1740803"/>
            <a:ext cx="3720332" cy="27903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528" y="1210601"/>
            <a:ext cx="4556796" cy="421261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buNone/>
            </a:pPr>
            <a:endParaRPr lang="en-US" sz="1700">
              <a:effectLst/>
              <a:latin typeface="Helvetica" pitchFamily="2" charset="0"/>
            </a:endParaRPr>
          </a:p>
          <a:p>
            <a:pPr>
              <a:lnSpc>
                <a:spcPct val="110000"/>
              </a:lnSpc>
              <a:buNone/>
            </a:pPr>
            <a:r>
              <a:rPr lang="en-US" sz="1700" dirty="0"/>
              <a:t>    </a:t>
            </a:r>
            <a:r>
              <a:rPr lang="en-US" sz="2400" dirty="0"/>
              <a:t>How do AI techniques like Minimax with alpha-beta pruning and Monte Carlo Tree Search (MCTS) apply to enhance mid-to-endgame chess tactics, and how are their performances diverse in strategic decision-making?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6511" y="341709"/>
            <a:ext cx="5622056" cy="796793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CE4F12-EC5A-5F2F-8B49-A336E0BCF3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067" r="16967" b="1"/>
          <a:stretch/>
        </p:blipFill>
        <p:spPr>
          <a:xfrm>
            <a:off x="990027" y="1496827"/>
            <a:ext cx="2249145" cy="345061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0992" y="1146213"/>
            <a:ext cx="5117575" cy="47689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effectLst/>
                <a:latin typeface="Times New Roman"/>
                <a:ea typeface="MS Mincho"/>
                <a:cs typeface="Arial"/>
              </a:rPr>
              <a:t>Chess has long been used as a benchmark against which artificial intelligence functionality is gauged. Our project examines the value of AI in optimizing</a:t>
            </a:r>
            <a:r>
              <a:rPr lang="en-US" sz="2400" dirty="0">
                <a:latin typeface="Times New Roman"/>
                <a:ea typeface="MS Mincho"/>
                <a:cs typeface="Arial"/>
              </a:rPr>
              <a:t> </a:t>
            </a:r>
            <a:r>
              <a:rPr lang="en-US" sz="2400" dirty="0">
                <a:effectLst/>
                <a:latin typeface="Times New Roman"/>
                <a:ea typeface="MS Mincho"/>
                <a:cs typeface="Arial"/>
              </a:rPr>
              <a:t>mid-to-endgame strategy. While our core implementation remains Minimax with alpha-beta pruning, we </a:t>
            </a:r>
            <a:r>
              <a:rPr lang="en-US" sz="2400" dirty="0">
                <a:latin typeface="Times New Roman"/>
                <a:ea typeface="MS Mincho"/>
                <a:cs typeface="Arial"/>
              </a:rPr>
              <a:t>are also</a:t>
            </a:r>
            <a:r>
              <a:rPr lang="en-US" sz="2400" dirty="0">
                <a:effectLst/>
                <a:latin typeface="Times New Roman"/>
                <a:ea typeface="MS Mincho"/>
                <a:cs typeface="Arial"/>
              </a:rPr>
              <a:t> implementing Monte Carlo Tree Search (MCTS) as a means of comparing decision making efficiency and adding strategic depth.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6156" y="958789"/>
            <a:ext cx="4401921" cy="754721"/>
          </a:xfrm>
        </p:spPr>
        <p:txBody>
          <a:bodyPr>
            <a:normAutofit/>
          </a:bodyPr>
          <a:lstStyle/>
          <a:p>
            <a:r>
              <a:rPr lang="en-US" dirty="0"/>
              <a:t>LITERATURE REVIEW</a:t>
            </a:r>
          </a:p>
        </p:txBody>
      </p: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1CA4F7F0-DB6C-4095-9112-CD5C28D3D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4346" y="2012810"/>
            <a:ext cx="2757993" cy="3453535"/>
            <a:chOff x="1459129" y="2012810"/>
            <a:chExt cx="4954208" cy="3453535"/>
          </a:xfrm>
        </p:grpSpPr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4BD6601A-7DC3-4C3D-8E7B-4E80BD186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59129" y="2012810"/>
              <a:ext cx="4954208" cy="3453535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Rectangle 584">
              <a:extLst>
                <a:ext uri="{FF2B5EF4-FFF2-40B4-BE49-F238E27FC236}">
                  <a16:creationId xmlns:a16="http://schemas.microsoft.com/office/drawing/2014/main" id="{C1074D5C-F1E6-41A8-A2EF-900A5DA3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59129" y="2026118"/>
              <a:ext cx="4954205" cy="3433909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63500" cmpd="sng">
              <a:solidFill>
                <a:srgbClr val="736F66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balanced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47" name="Picture 546" descr="Free King Chess Piece Image | Download at StockCake">
            <a:extLst>
              <a:ext uri="{FF2B5EF4-FFF2-40B4-BE49-F238E27FC236}">
                <a16:creationId xmlns:a16="http://schemas.microsoft.com/office/drawing/2014/main" id="{C8CCDD89-E120-DCA6-2B27-1B2335E703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372" r="22769"/>
          <a:stretch/>
        </p:blipFill>
        <p:spPr>
          <a:xfrm>
            <a:off x="1226804" y="2174243"/>
            <a:ext cx="2502742" cy="312435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2324" y="2015734"/>
            <a:ext cx="4391728" cy="389939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/>
              <a:t>DeepMind’s AlphaZero inspired our use of MCTS.</a:t>
            </a:r>
          </a:p>
          <a:p>
            <a:r>
              <a:rPr lang="en-US" sz="2400" dirty="0"/>
              <a:t>Stockfish uses Minimax extensively—ours is simplified for learning.</a:t>
            </a:r>
          </a:p>
          <a:p>
            <a:r>
              <a:rPr lang="en-US" sz="2400" dirty="0"/>
              <a:t>Sunfish is a minimal chess engine that guided our basic structure.</a:t>
            </a:r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1400" y="173416"/>
            <a:ext cx="4162766" cy="1049235"/>
          </a:xfrm>
        </p:spPr>
        <p:txBody>
          <a:bodyPr>
            <a:normAutofit/>
          </a:bodyPr>
          <a:lstStyle/>
          <a:p>
            <a:r>
              <a:rPr lang="en-US"/>
              <a:t>APPROACH &amp; IMPLEMENTATION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69A38F-B342-48D1-884F-03267367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4179" y="482171"/>
            <a:ext cx="3055900" cy="5149101"/>
            <a:chOff x="632239" y="482171"/>
            <a:chExt cx="4074533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8B2160C-762E-4543-AE7E-CB66A8469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9" y="482171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126887-BFD9-4BE3-BF55-BE2524AF2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8" y="812507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Glass chess pieces on board">
            <a:extLst>
              <a:ext uri="{FF2B5EF4-FFF2-40B4-BE49-F238E27FC236}">
                <a16:creationId xmlns:a16="http://schemas.microsoft.com/office/drawing/2014/main" id="{D99B89A4-2413-D460-8A54-E68FD03208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637" r="29637" b="-2"/>
          <a:stretch/>
        </p:blipFill>
        <p:spPr>
          <a:xfrm>
            <a:off x="964078" y="1116345"/>
            <a:ext cx="2099327" cy="386617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6394" y="1230358"/>
            <a:ext cx="5761562" cy="460062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Built a text-based chess engine with legal move generation.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Implemented Minimax with alpha-beta pruning and material evaluation.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Integrated Monte Carlo Tree Search (MCTS) for comparison.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Transitioned from console to full GUI-based gameplay.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Enhanced GUI with move highlighting, and endgame detection.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CD9293-4B80-53C2-1BE8-4D8197C23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40473-2888-E64F-FC79-DD27D5631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260" y="552077"/>
            <a:ext cx="3434229" cy="1329726"/>
          </a:xfrm>
        </p:spPr>
        <p:txBody>
          <a:bodyPr>
            <a:normAutofit/>
          </a:bodyPr>
          <a:lstStyle/>
          <a:p>
            <a:r>
              <a:rPr lang="en-US" dirty="0"/>
              <a:t>Challenges &amp; fixes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70F860D-593E-416B-85CE-36491C7AD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4346" y="2012810"/>
            <a:ext cx="2322637" cy="3453535"/>
            <a:chOff x="1459129" y="2012810"/>
            <a:chExt cx="4954208" cy="345353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DC2FF34-1C7C-4124-8FFA-488C7F825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59129" y="2012810"/>
              <a:ext cx="4954208" cy="3453535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0C0D58A-BA99-4DB6-81E2-D6C7B5257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59129" y="2026118"/>
              <a:ext cx="4954205" cy="3433909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63500" cmpd="sng">
              <a:solidFill>
                <a:srgbClr val="736F66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balanced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Glass chess pieces on board">
            <a:extLst>
              <a:ext uri="{FF2B5EF4-FFF2-40B4-BE49-F238E27FC236}">
                <a16:creationId xmlns:a16="http://schemas.microsoft.com/office/drawing/2014/main" id="{3CC5FE5A-385D-36AA-4D2A-FE0CD2476C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132" r="25137" b="5"/>
          <a:stretch/>
        </p:blipFill>
        <p:spPr>
          <a:xfrm>
            <a:off x="1250460" y="2174242"/>
            <a:ext cx="2071779" cy="312435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7B736-6A3A-F585-FACE-B07C62790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8388" y="262668"/>
            <a:ext cx="5362130" cy="561038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MCTS was not counter-attacking</a:t>
            </a:r>
            <a:r>
              <a:rPr lang="en-US" dirty="0"/>
              <a:t> → Added logic to prefer captures in simulations.</a:t>
            </a:r>
          </a:p>
          <a:p>
            <a:pPr>
              <a:lnSpc>
                <a:spcPct val="110000"/>
              </a:lnSpc>
            </a:pPr>
            <a:r>
              <a:rPr lang="en-US" b="1" dirty="0"/>
              <a:t>Checkmate not detected</a:t>
            </a:r>
            <a:r>
              <a:rPr lang="en-US" dirty="0"/>
              <a:t> → Implemented </a:t>
            </a:r>
            <a:r>
              <a:rPr lang="en-US" err="1"/>
              <a:t>is_checkmate</a:t>
            </a:r>
            <a:r>
              <a:rPr lang="en-US" dirty="0"/>
              <a:t>() and </a:t>
            </a:r>
            <a:r>
              <a:rPr lang="en-US" err="1"/>
              <a:t>is_game_over</a:t>
            </a:r>
            <a:r>
              <a:rPr lang="en-US" dirty="0"/>
              <a:t>() in Board.</a:t>
            </a:r>
          </a:p>
          <a:p>
            <a:pPr>
              <a:lnSpc>
                <a:spcPct val="110000"/>
              </a:lnSpc>
            </a:pPr>
            <a:r>
              <a:rPr lang="en-US" b="1" dirty="0"/>
              <a:t>Evaluation logic inconsistency</a:t>
            </a:r>
            <a:r>
              <a:rPr lang="en-US" dirty="0"/>
              <a:t> → Unified scoring via </a:t>
            </a:r>
            <a:r>
              <a:rPr lang="en-US" err="1"/>
              <a:t>evaluate_board</a:t>
            </a:r>
            <a:r>
              <a:rPr lang="en-US" dirty="0"/>
              <a:t>().</a:t>
            </a:r>
          </a:p>
          <a:p>
            <a:pPr>
              <a:lnSpc>
                <a:spcPct val="110000"/>
              </a:lnSpc>
            </a:pPr>
            <a:r>
              <a:rPr lang="en-US" b="1" dirty="0"/>
              <a:t>Turns got stuck or looped</a:t>
            </a:r>
            <a:r>
              <a:rPr lang="en-US" dirty="0"/>
              <a:t> → Fixed turn-switching and move validation logic.</a:t>
            </a:r>
          </a:p>
          <a:p>
            <a:pPr>
              <a:lnSpc>
                <a:spcPct val="110000"/>
              </a:lnSpc>
            </a:pPr>
            <a:r>
              <a:rPr lang="en-US" b="1" dirty="0"/>
              <a:t>Import &amp; syntax errors</a:t>
            </a:r>
            <a:r>
              <a:rPr lang="en-US" dirty="0"/>
              <a:t> → Cleaned up function names and indentation across files.</a:t>
            </a:r>
          </a:p>
          <a:p>
            <a:pPr>
              <a:lnSpc>
                <a:spcPct val="110000"/>
              </a:lnSpc>
            </a:pPr>
            <a:r>
              <a:rPr lang="en-US" b="1" dirty="0"/>
              <a:t>No move highlights in GUI</a:t>
            </a:r>
            <a:r>
              <a:rPr lang="en-US" dirty="0"/>
              <a:t> → Added yellow overlays for legal move visibility.</a:t>
            </a:r>
          </a:p>
        </p:txBody>
      </p:sp>
    </p:spTree>
    <p:extLst>
      <p:ext uri="{BB962C8B-B14F-4D97-AF65-F5344CB8AC3E}">
        <p14:creationId xmlns:p14="http://schemas.microsoft.com/office/powerpoint/2010/main" val="697110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7EC7A8-C9A5-DE34-1B63-99864212F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22DB-43A1-F1B2-8130-586CFFF3F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31" y="1603918"/>
            <a:ext cx="3448252" cy="614475"/>
          </a:xfrm>
        </p:spPr>
        <p:txBody>
          <a:bodyPr>
            <a:normAutofit/>
          </a:bodyPr>
          <a:lstStyle/>
          <a:p>
            <a:r>
              <a:rPr lang="en-US"/>
              <a:t>Results</a:t>
            </a:r>
          </a:p>
        </p:txBody>
      </p:sp>
      <p:pic>
        <p:nvPicPr>
          <p:cNvPr id="5" name="Picture 4" descr="Glass chess pieces on board">
            <a:extLst>
              <a:ext uri="{FF2B5EF4-FFF2-40B4-BE49-F238E27FC236}">
                <a16:creationId xmlns:a16="http://schemas.microsoft.com/office/drawing/2014/main" id="{1942C2F0-90A1-8126-7BDA-04DE0422FD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" r="4" b="4"/>
          <a:stretch/>
        </p:blipFill>
        <p:spPr>
          <a:xfrm>
            <a:off x="401481" y="2442158"/>
            <a:ext cx="2640862" cy="19806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6A251-29E8-21E8-C03A-442775344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7691" y="192544"/>
            <a:ext cx="6001121" cy="586283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Minimax with Alpha-Beta Pruning</a:t>
            </a:r>
            <a:endParaRPr lang="en-US" dirty="0"/>
          </a:p>
          <a:p>
            <a:pPr lvl="1">
              <a:lnSpc>
                <a:spcPct val="110000"/>
              </a:lnSpc>
              <a:buFont typeface="Courier New" panose="020B0604020202020204" pitchFamily="34" charset="0"/>
              <a:buChar char="o"/>
            </a:pPr>
            <a:r>
              <a:rPr lang="en-US" sz="2000" dirty="0"/>
              <a:t>More consistent and tactical.</a:t>
            </a:r>
          </a:p>
          <a:p>
            <a:pPr lvl="1">
              <a:lnSpc>
                <a:spcPct val="110000"/>
              </a:lnSpc>
              <a:buFont typeface="Courier New" panose="020B0604020202020204" pitchFamily="34" charset="0"/>
              <a:buChar char="o"/>
            </a:pPr>
            <a:r>
              <a:rPr lang="en-US" sz="2000" dirty="0"/>
              <a:t>Prioritizes immediate material advantage.</a:t>
            </a:r>
          </a:p>
          <a:p>
            <a:pPr lvl="1">
              <a:lnSpc>
                <a:spcPct val="110000"/>
              </a:lnSpc>
              <a:buFont typeface="Courier New" panose="020B0604020202020204" pitchFamily="34" charset="0"/>
              <a:buChar char="o"/>
            </a:pPr>
            <a:r>
              <a:rPr lang="en-US" sz="2000" dirty="0"/>
              <a:t>Performs better in mid-to-endgame decision-making.</a:t>
            </a:r>
          </a:p>
          <a:p>
            <a:pPr lvl="1">
              <a:lnSpc>
                <a:spcPct val="110000"/>
              </a:lnSpc>
              <a:buFont typeface="Courier New" panose="020B0604020202020204" pitchFamily="34" charset="0"/>
              <a:buChar char="o"/>
            </a:pPr>
            <a:r>
              <a:rPr lang="en-US" sz="2000" dirty="0"/>
              <a:t>Faster for shallow depths, but complexity increases exponentially.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Monte Carlo Tree Search (MCTS)</a:t>
            </a:r>
            <a:endParaRPr lang="en-US" dirty="0"/>
          </a:p>
          <a:p>
            <a:pPr marL="742950" lvl="1" indent="-285750">
              <a:lnSpc>
                <a:spcPct val="110000"/>
              </a:lnSpc>
              <a:buFont typeface="Courier New" panose="020B0604020202020204" pitchFamily="34" charset="0"/>
              <a:buChar char="o"/>
            </a:pPr>
            <a:r>
              <a:rPr lang="en-US" sz="2000" dirty="0"/>
              <a:t>More exploratory and probabilistic.</a:t>
            </a:r>
          </a:p>
          <a:p>
            <a:pPr marL="742950" lvl="1" indent="-285750">
              <a:lnSpc>
                <a:spcPct val="110000"/>
              </a:lnSpc>
              <a:buFont typeface="Courier New" panose="020B0604020202020204" pitchFamily="34" charset="0"/>
              <a:buChar char="o"/>
            </a:pPr>
            <a:r>
              <a:rPr lang="en-US" sz="2000" dirty="0"/>
              <a:t>Performs random simulations, which can be inefficient in critical positions.</a:t>
            </a:r>
          </a:p>
          <a:p>
            <a:pPr marL="742950" lvl="1" indent="-285750">
              <a:lnSpc>
                <a:spcPct val="110000"/>
              </a:lnSpc>
              <a:buFont typeface="Courier New" panose="020B0604020202020204" pitchFamily="34" charset="0"/>
              <a:buChar char="o"/>
            </a:pPr>
            <a:r>
              <a:rPr lang="en-US" sz="2000" dirty="0"/>
              <a:t>Less tactical precision, often makes repetitive or passive moves.</a:t>
            </a:r>
          </a:p>
          <a:p>
            <a:pPr marL="742950" lvl="1" indent="-285750">
              <a:lnSpc>
                <a:spcPct val="110000"/>
              </a:lnSpc>
              <a:buFont typeface="Courier New" panose="020B0604020202020204" pitchFamily="34" charset="0"/>
              <a:buChar char="o"/>
            </a:pPr>
            <a:r>
              <a:rPr lang="en-US" sz="2000" dirty="0"/>
              <a:t>With enhancements (e.g., capture preference), can be more dynamic.</a:t>
            </a:r>
          </a:p>
        </p:txBody>
      </p:sp>
    </p:spTree>
    <p:extLst>
      <p:ext uri="{BB962C8B-B14F-4D97-AF65-F5344CB8AC3E}">
        <p14:creationId xmlns:p14="http://schemas.microsoft.com/office/powerpoint/2010/main" val="3952463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6C6E3F-E1F4-36EF-E75D-19CB47F6B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1F03F-DDFD-4192-09A6-37213A1C5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736" y="285612"/>
            <a:ext cx="3736140" cy="1049235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6" name="Picture 5" descr="Free King Chess Piece Image | Download at StockCake">
            <a:extLst>
              <a:ext uri="{FF2B5EF4-FFF2-40B4-BE49-F238E27FC236}">
                <a16:creationId xmlns:a16="http://schemas.microsoft.com/office/drawing/2014/main" id="{8BD373DA-8DE2-461D-BB5F-C4F08E552F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372" r="22769"/>
          <a:stretch/>
        </p:blipFill>
        <p:spPr>
          <a:xfrm>
            <a:off x="847521" y="813815"/>
            <a:ext cx="3720332" cy="46442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D7B1C-2E11-E086-994A-260557E94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4735" y="1342555"/>
            <a:ext cx="3736141" cy="4109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Minimax</a:t>
            </a:r>
            <a:r>
              <a:rPr lang="en-US" sz="2400" dirty="0"/>
              <a:t> performed better overall in terms of strategic clarity, responsiveness, and move quality while </a:t>
            </a:r>
            <a:r>
              <a:rPr lang="en-US" sz="2400" b="1" dirty="0"/>
              <a:t>MCTS </a:t>
            </a:r>
            <a:r>
              <a:rPr lang="en-US" sz="2400" dirty="0"/>
              <a:t>requires deeper simulations and strategic tuning to match its performance.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0800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43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{99FFB55A-141E-2E4D-8C08-D794962FAAFF}tf10001119</Template>
  <TotalTime>414</TotalTime>
  <Words>407</Words>
  <Application>Microsoft Macintosh PowerPoint</Application>
  <PresentationFormat>On-screen Show (4:3)</PresentationFormat>
  <Paragraphs>41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Courier New</vt:lpstr>
      <vt:lpstr>Helvetica</vt:lpstr>
      <vt:lpstr>Rockwell</vt:lpstr>
      <vt:lpstr>Times New Roman</vt:lpstr>
      <vt:lpstr>Gallery</vt:lpstr>
      <vt:lpstr>Improving Chess Strategies Using AI</vt:lpstr>
      <vt:lpstr>Re-SEARCH QUESTION</vt:lpstr>
      <vt:lpstr>INTRODUCTION</vt:lpstr>
      <vt:lpstr>LITERATURE REVIEW</vt:lpstr>
      <vt:lpstr>APPROACH &amp; IMPLEMENTATION</vt:lpstr>
      <vt:lpstr>Challenges &amp; fixes</vt:lpstr>
      <vt:lpstr>Results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Haadvitha Nimmagadda</cp:lastModifiedBy>
  <cp:revision>237</cp:revision>
  <dcterms:created xsi:type="dcterms:W3CDTF">2013-01-27T09:14:16Z</dcterms:created>
  <dcterms:modified xsi:type="dcterms:W3CDTF">2025-05-11T00:40:56Z</dcterms:modified>
  <cp:category/>
</cp:coreProperties>
</file>